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261" r:id="rId6"/>
    <p:sldId id="266" r:id="rId7"/>
    <p:sldId id="267" r:id="rId8"/>
    <p:sldId id="268" r:id="rId9"/>
    <p:sldId id="269" r:id="rId10"/>
    <p:sldId id="272" r:id="rId11"/>
    <p:sldId id="270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81" r:id="rId20"/>
    <p:sldId id="282" r:id="rId21"/>
    <p:sldId id="264" r:id="rId22"/>
    <p:sldId id="265" r:id="rId23"/>
    <p:sldId id="284" r:id="rId24"/>
    <p:sldId id="285" r:id="rId25"/>
    <p:sldId id="286" r:id="rId26"/>
    <p:sldId id="287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5"/>
    <p:restoredTop sz="94706"/>
  </p:normalViewPr>
  <p:slideViewPr>
    <p:cSldViewPr snapToGrid="0" snapToObjects="1">
      <p:cViewPr>
        <p:scale>
          <a:sx n="112" d="100"/>
          <a:sy n="112" d="100"/>
        </p:scale>
        <p:origin x="81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3" d="100"/>
          <a:sy n="113" d="100"/>
        </p:scale>
        <p:origin x="3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7D925-ACBC-A942-AEA8-AF2DA2D0E5F6}" type="datetimeFigureOut">
              <a:rPr lang="en-US" smtClean="0"/>
              <a:t>6/22/17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8C058-0722-5846-9CCC-2E4F26A6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4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PC -&gt; </a:t>
            </a:r>
            <a:r>
              <a:rPr lang="cs-CZ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1977 </a:t>
            </a:r>
            <a:r>
              <a:rPr lang="cs-CZ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cs-CZ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lisa</a:t>
            </a:r>
            <a:r>
              <a:rPr lang="cs-CZ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en-US" baseline="0" dirty="0" smtClean="0"/>
              <a:t>, Internet, OO, Cloud services -&gt; </a:t>
            </a:r>
            <a:r>
              <a:rPr lang="is-I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2006</a:t>
            </a:r>
            <a:r>
              <a:rPr lang="en-US" baseline="0" dirty="0" smtClean="0"/>
              <a:t>, smartphone -&gt; </a:t>
            </a:r>
            <a:r>
              <a:rPr lang="is-I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2007</a:t>
            </a:r>
            <a:r>
              <a:rPr lang="en-US" baseline="0" dirty="0" smtClean="0"/>
              <a:t>, tablet-&gt; 2010 </a:t>
            </a:r>
            <a:r>
              <a:rPr lang="en-US" baseline="0" dirty="0" err="1" smtClean="0"/>
              <a:t>ipad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-&gt;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1991, 1991 WWW, ARPANET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1968</a:t>
            </a:r>
          </a:p>
          <a:p>
            <a:pPr marL="228600" indent="-228600"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 lots of things at the very end.</a:t>
            </a:r>
          </a:p>
          <a:p>
            <a:pPr marL="228600" indent="-228600"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 number of devices that appear, number of things connected to the internet.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8C058-0722-5846-9CCC-2E4F26A67B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 library operating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8C058-0722-5846-9CCC-2E4F26A67B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80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8C058-0722-5846-9CCC-2E4F26A67B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6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4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05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342800"/>
          </a:xfrm>
        </p:spPr>
        <p:txBody>
          <a:bodyPr/>
          <a:lstStyle/>
          <a:p>
            <a:r>
              <a:rPr lang="en-US" dirty="0" smtClean="0"/>
              <a:t>	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4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	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2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1342800"/>
          </a:xfrm>
        </p:spPr>
        <p:txBody>
          <a:bodyPr/>
          <a:lstStyle/>
          <a:p>
            <a:r>
              <a:rPr lang="en-US" dirty="0" smtClean="0"/>
              <a:t>	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35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6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40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08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43607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	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4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OS Design When the OS Cannot Be Trusted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Adrien Ghosn </a:t>
            </a:r>
            <a:r>
              <a:rPr lang="mr-IN" dirty="0" smtClean="0"/>
              <a:t>–</a:t>
            </a:r>
            <a:r>
              <a:rPr lang="en-US" dirty="0" smtClean="0"/>
              <a:t> Candidacy Exam</a:t>
            </a:r>
          </a:p>
          <a:p>
            <a:r>
              <a:rPr lang="en-US" dirty="0" smtClean="0"/>
              <a:t>29.06.2017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870" y="4644390"/>
            <a:ext cx="2080260" cy="9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5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Exokernel</a:t>
            </a:r>
            <a:r>
              <a:rPr lang="en-US" dirty="0"/>
              <a:t> </a:t>
            </a: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" y="1610360"/>
            <a:ext cx="3432048" cy="5035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380" y="1610360"/>
            <a:ext cx="3529584" cy="503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5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Exokernel</a:t>
            </a:r>
            <a:r>
              <a:rPr lang="en-US" dirty="0" smtClean="0"/>
              <a:t> 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060575"/>
          </a:xfrm>
        </p:spPr>
        <p:txBody>
          <a:bodyPr/>
          <a:lstStyle/>
          <a:p>
            <a:r>
              <a:rPr lang="en-US" dirty="0" smtClean="0"/>
              <a:t>Secure Bindings</a:t>
            </a:r>
          </a:p>
          <a:p>
            <a:pPr lvl="1"/>
            <a:r>
              <a:rPr lang="en-US" dirty="0" smtClean="0"/>
              <a:t>Hardware.</a:t>
            </a:r>
          </a:p>
          <a:p>
            <a:pPr lvl="1"/>
            <a:r>
              <a:rPr lang="en-US" dirty="0" smtClean="0"/>
              <a:t>Software.</a:t>
            </a:r>
          </a:p>
          <a:p>
            <a:pPr lvl="1"/>
            <a:r>
              <a:rPr lang="en-US" dirty="0" smtClean="0"/>
              <a:t>Code Download.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683385"/>
          </a:xfrm>
        </p:spPr>
        <p:txBody>
          <a:bodyPr/>
          <a:lstStyle/>
          <a:p>
            <a:r>
              <a:rPr lang="en-US" dirty="0"/>
              <a:t>Access time checks</a:t>
            </a:r>
          </a:p>
          <a:p>
            <a:endParaRPr lang="en-US" dirty="0"/>
          </a:p>
          <a:p>
            <a:r>
              <a:rPr lang="en-US" dirty="0"/>
              <a:t>Revocation </a:t>
            </a:r>
            <a:r>
              <a:rPr lang="en-US" dirty="0" smtClean="0"/>
              <a:t>protocol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1027"/>
            <a:ext cx="8749426" cy="24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1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Exokernel</a:t>
            </a:r>
            <a:r>
              <a:rPr lang="en-US" dirty="0" smtClean="0"/>
              <a:t> Discussion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Efficient.</a:t>
            </a:r>
          </a:p>
          <a:p>
            <a:endParaRPr lang="en-US" dirty="0"/>
          </a:p>
          <a:p>
            <a:r>
              <a:rPr lang="en-US" dirty="0" smtClean="0"/>
              <a:t>Clear separation between host/guest.</a:t>
            </a:r>
          </a:p>
          <a:p>
            <a:endParaRPr lang="en-US" dirty="0"/>
          </a:p>
          <a:p>
            <a:r>
              <a:rPr lang="en-US" dirty="0" smtClean="0"/>
              <a:t>Close to cloud logic.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Heterogeneous hardware makes it unpractical.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4400" b="1" dirty="0" smtClean="0">
                <a:solidFill>
                  <a:schemeClr val="accent2"/>
                </a:solidFill>
              </a:rPr>
              <a:t>Virtualization!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0" y="4636923"/>
            <a:ext cx="3084830" cy="22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8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Unikernels</a:t>
            </a:r>
            <a:r>
              <a:rPr lang="en-US" dirty="0" smtClean="0"/>
              <a:t> &amp; The Cloud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Library operating system, Virtualization, High-level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3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Problem</a:t>
            </a:r>
            <a:r>
              <a:rPr lang="en-US" dirty="0" smtClean="0"/>
              <a:t>: </a:t>
            </a:r>
            <a:r>
              <a:rPr lang="en-US" i="1" dirty="0" smtClean="0"/>
              <a:t>Single-purpose</a:t>
            </a:r>
            <a:r>
              <a:rPr lang="en-US" dirty="0" smtClean="0"/>
              <a:t> </a:t>
            </a:r>
            <a:r>
              <a:rPr lang="en-US" i="1" dirty="0" smtClean="0"/>
              <a:t>VMs deployed in the cloud are not specialized!</a:t>
            </a:r>
          </a:p>
          <a:p>
            <a:endParaRPr lang="en-US" i="1" dirty="0" smtClean="0"/>
          </a:p>
          <a:p>
            <a:r>
              <a:rPr lang="en-US" dirty="0" smtClean="0"/>
              <a:t>Ad-hoc configuration.</a:t>
            </a:r>
          </a:p>
          <a:p>
            <a:endParaRPr lang="en-US" dirty="0"/>
          </a:p>
          <a:p>
            <a:r>
              <a:rPr lang="en-US" dirty="0" smtClean="0"/>
              <a:t>Consumes more resources.</a:t>
            </a:r>
          </a:p>
          <a:p>
            <a:endParaRPr lang="en-US" dirty="0" smtClean="0"/>
          </a:p>
          <a:p>
            <a:r>
              <a:rPr lang="en-US" dirty="0" smtClean="0"/>
              <a:t>Large attack surface.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090" y="3389313"/>
            <a:ext cx="2787650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8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Unikernel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Library operating system…</a:t>
            </a:r>
          </a:p>
          <a:p>
            <a:endParaRPr lang="en-US" dirty="0" smtClean="0"/>
          </a:p>
          <a:p>
            <a:r>
              <a:rPr lang="en-US" dirty="0" smtClean="0"/>
              <a:t>… On top of a </a:t>
            </a:r>
            <a:r>
              <a:rPr lang="en-US" b="1" dirty="0" smtClean="0">
                <a:solidFill>
                  <a:schemeClr val="accent2"/>
                </a:solidFill>
              </a:rPr>
              <a:t>Hypervisor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 smtClean="0"/>
              <a:t>EVERYTHING in one high-level PL.</a:t>
            </a:r>
          </a:p>
          <a:p>
            <a:pPr lvl="1"/>
            <a:r>
              <a:rPr lang="en-US" dirty="0" smtClean="0"/>
              <a:t>Compile application &amp; </a:t>
            </a:r>
            <a:r>
              <a:rPr lang="en-US" dirty="0" err="1" smtClean="0"/>
              <a:t>LibOS</a:t>
            </a:r>
            <a:r>
              <a:rPr lang="en-US" dirty="0" smtClean="0"/>
              <a:t> together.</a:t>
            </a:r>
          </a:p>
          <a:p>
            <a:pPr lvl="1"/>
            <a:r>
              <a:rPr lang="en-US" dirty="0" smtClean="0"/>
              <a:t>Static Analysis &amp; Verification tools.</a:t>
            </a:r>
          </a:p>
          <a:p>
            <a:pPr lvl="1"/>
            <a:r>
              <a:rPr lang="en-US" dirty="0" smtClean="0"/>
              <a:t>Type safety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9" t="9872" r="16883" b="310"/>
          <a:stretch/>
        </p:blipFill>
        <p:spPr>
          <a:xfrm flipH="1">
            <a:off x="9784080" y="1485900"/>
            <a:ext cx="2407920" cy="485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026" y="5073968"/>
            <a:ext cx="2392614" cy="11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5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Unikernel</a:t>
            </a:r>
            <a:r>
              <a:rPr lang="en-US" dirty="0" err="1"/>
              <a:t>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Problem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Configuration.</a:t>
            </a:r>
          </a:p>
          <a:p>
            <a:endParaRPr lang="en-US" dirty="0"/>
          </a:p>
          <a:p>
            <a:r>
              <a:rPr lang="en-US" dirty="0" smtClean="0"/>
              <a:t>Size of appliance.</a:t>
            </a:r>
          </a:p>
          <a:p>
            <a:endParaRPr lang="en-US" dirty="0" smtClean="0"/>
          </a:p>
          <a:p>
            <a:r>
              <a:rPr lang="en-US" dirty="0" smtClean="0"/>
              <a:t>Security.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olution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Compile time!</a:t>
            </a:r>
          </a:p>
          <a:p>
            <a:endParaRPr lang="en-US" dirty="0"/>
          </a:p>
          <a:p>
            <a:r>
              <a:rPr lang="en-US" dirty="0" smtClean="0"/>
              <a:t>Order of hundreds KB!</a:t>
            </a:r>
          </a:p>
          <a:p>
            <a:endParaRPr lang="en-US" dirty="0"/>
          </a:p>
          <a:p>
            <a:r>
              <a:rPr lang="en-US" dirty="0" smtClean="0"/>
              <a:t>DCE &amp; Type-safety!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Unikernel</a:t>
            </a:r>
            <a:r>
              <a:rPr lang="en-US" dirty="0" smtClean="0"/>
              <a:t> Discussion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endParaRPr lang="en-US" dirty="0" smtClean="0"/>
          </a:p>
          <a:p>
            <a:r>
              <a:rPr lang="en-US" dirty="0" smtClean="0"/>
              <a:t>Portability.</a:t>
            </a:r>
          </a:p>
          <a:p>
            <a:endParaRPr lang="en-US" dirty="0" smtClean="0"/>
          </a:p>
          <a:p>
            <a:r>
              <a:rPr lang="en-US" dirty="0" smtClean="0"/>
              <a:t>Security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smtClean="0"/>
              <a:t>Deployment &amp; resource usage.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Less good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Less fine-grained than </a:t>
            </a:r>
            <a:r>
              <a:rPr lang="en-US" dirty="0" err="1"/>
              <a:t>e</a:t>
            </a:r>
            <a:r>
              <a:rPr lang="en-US" dirty="0" err="1" smtClean="0"/>
              <a:t>xokernel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OCaml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506" r="13639" b="1"/>
          <a:stretch/>
        </p:blipFill>
        <p:spPr>
          <a:xfrm rot="21132441">
            <a:off x="8115301" y="3337559"/>
            <a:ext cx="2962329" cy="227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	Haven </a:t>
            </a:r>
            <a:r>
              <a:rPr lang="en-US" smtClean="0"/>
              <a:t>&amp; Security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i="1" dirty="0" smtClean="0"/>
              <a:t>Intel SGX, Separation of policies &amp; mechanisms, </a:t>
            </a:r>
            <a:r>
              <a:rPr lang="en-US" i="1" dirty="0"/>
              <a:t>M</a:t>
            </a:r>
            <a:r>
              <a:rPr lang="en-US" i="1" dirty="0" smtClean="0"/>
              <a:t>utual distrust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1625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Motivation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505075"/>
            <a:ext cx="5157787" cy="468631"/>
          </a:xfrm>
        </p:spPr>
        <p:txBody>
          <a:bodyPr/>
          <a:lstStyle/>
          <a:p>
            <a:r>
              <a:rPr lang="en-US" dirty="0" smtClean="0"/>
              <a:t>Because: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3071083"/>
            <a:ext cx="5157787" cy="3118580"/>
          </a:xfrm>
        </p:spPr>
        <p:txBody>
          <a:bodyPr/>
          <a:lstStyle/>
          <a:p>
            <a:r>
              <a:rPr lang="en-US" dirty="0" smtClean="0"/>
              <a:t>Fast deployment.</a:t>
            </a:r>
          </a:p>
          <a:p>
            <a:r>
              <a:rPr lang="en-US" dirty="0" smtClean="0"/>
              <a:t>Low start-up cost.</a:t>
            </a:r>
          </a:p>
          <a:p>
            <a:r>
              <a:rPr lang="en-US" dirty="0" smtClean="0"/>
              <a:t>Adaptability.</a:t>
            </a:r>
          </a:p>
          <a:p>
            <a:r>
              <a:rPr lang="en-US" dirty="0" smtClean="0"/>
              <a:t>Sounds fancy.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441257"/>
            <a:ext cx="5183188" cy="596266"/>
          </a:xfrm>
        </p:spPr>
        <p:txBody>
          <a:bodyPr/>
          <a:lstStyle/>
          <a:p>
            <a:r>
              <a:rPr lang="fr-CH" dirty="0" smtClean="0"/>
              <a:t>How </a:t>
            </a:r>
            <a:r>
              <a:rPr lang="fr-CH" dirty="0" err="1" smtClean="0"/>
              <a:t>it</a:t>
            </a:r>
            <a:r>
              <a:rPr lang="fr-CH" dirty="0" smtClean="0"/>
              <a:t> </a:t>
            </a:r>
            <a:r>
              <a:rPr lang="fr-CH" dirty="0" err="1" smtClean="0"/>
              <a:t>works</a:t>
            </a:r>
            <a:r>
              <a:rPr lang="fr-CH" dirty="0" smtClean="0"/>
              <a:t>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1083"/>
            <a:ext cx="5183188" cy="3118580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You have to share!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Co-located apps.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Wrap it!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Containers, VMs, etc.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I won’t look</a:t>
            </a:r>
            <a:r>
              <a:rPr lang="mr-IN" i="1" dirty="0" smtClean="0"/>
              <a:t>…</a:t>
            </a:r>
            <a:r>
              <a:rPr lang="fr-CH" i="1" dirty="0" smtClean="0"/>
              <a:t> I promise.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CSP privileged.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9788" y="177165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Why do people use cloud services: IaaS</a:t>
            </a:r>
            <a:r>
              <a:rPr lang="en-US" sz="2800" i="1" dirty="0">
                <a:solidFill>
                  <a:schemeClr val="accent3">
                    <a:lumMod val="75000"/>
                  </a:schemeClr>
                </a:solidFill>
              </a:rPr>
              <a:t>, SaaS, PaaS, </a:t>
            </a:r>
            <a:r>
              <a:rPr lang="en-US" sz="2800" i="1" dirty="0" err="1">
                <a:solidFill>
                  <a:schemeClr val="accent3">
                    <a:lumMod val="75000"/>
                  </a:schemeClr>
                </a:solidFill>
              </a:rPr>
              <a:t>WaaS</a:t>
            </a:r>
            <a:r>
              <a:rPr lang="en-US" sz="2800" i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800" i="1" dirty="0" err="1">
                <a:solidFill>
                  <a:schemeClr val="accent3">
                    <a:lumMod val="75000"/>
                  </a:schemeClr>
                </a:solidFill>
              </a:rPr>
              <a:t>AaaP</a:t>
            </a:r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*?</a:t>
            </a: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6377940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*This one is made 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89475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Challenges</a:t>
            </a:r>
          </a:p>
          <a:p>
            <a:r>
              <a:rPr lang="en-US" dirty="0" err="1" smtClean="0"/>
              <a:t>Exokernel</a:t>
            </a:r>
            <a:endParaRPr lang="en-US" dirty="0"/>
          </a:p>
          <a:p>
            <a:r>
              <a:rPr lang="en-US" dirty="0" err="1" smtClean="0"/>
              <a:t>Unikernel</a:t>
            </a:r>
            <a:endParaRPr lang="en-US" dirty="0" smtClean="0"/>
          </a:p>
          <a:p>
            <a:r>
              <a:rPr lang="en-US" dirty="0" smtClean="0"/>
              <a:t>Haven</a:t>
            </a:r>
          </a:p>
          <a:p>
            <a:r>
              <a:rPr lang="en-US" dirty="0" smtClean="0"/>
              <a:t>Research Proposal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85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mr-IN" dirty="0" smtClean="0"/>
              <a:t>…</a:t>
            </a:r>
            <a:r>
              <a:rPr lang="en-US" dirty="0" smtClean="0"/>
              <a:t>De-motivation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28899"/>
            <a:ext cx="10515600" cy="3548063"/>
          </a:xfrm>
        </p:spPr>
        <p:txBody>
          <a:bodyPr/>
          <a:lstStyle/>
          <a:p>
            <a:r>
              <a:rPr lang="en-US" dirty="0" smtClean="0"/>
              <a:t>Corrupted host?</a:t>
            </a:r>
          </a:p>
          <a:p>
            <a:pPr lvl="1"/>
            <a:r>
              <a:rPr lang="en-US" dirty="0" smtClean="0"/>
              <a:t>“</a:t>
            </a:r>
            <a:r>
              <a:rPr lang="en-US" i="1" dirty="0" smtClean="0"/>
              <a:t>Pirates are back!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 smtClean="0"/>
              <a:t>Malevolent host?</a:t>
            </a:r>
          </a:p>
          <a:p>
            <a:pPr lvl="1"/>
            <a:r>
              <a:rPr lang="en-US" i="1" dirty="0" smtClean="0"/>
              <a:t>“I need your data for something</a:t>
            </a:r>
            <a:r>
              <a:rPr lang="mr-IN" i="1" dirty="0" smtClean="0"/>
              <a:t>…</a:t>
            </a:r>
            <a:r>
              <a:rPr lang="en-US" i="1" dirty="0" smtClean="0"/>
              <a:t>”</a:t>
            </a:r>
            <a:endParaRPr lang="en-US" i="1" dirty="0"/>
          </a:p>
          <a:p>
            <a:r>
              <a:rPr lang="en-US" i="1" dirty="0" smtClean="0"/>
              <a:t>“Solve the rebus”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76022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But what happens to data confidentiality and IP if we have a</a:t>
            </a:r>
            <a:r>
              <a:rPr lang="mr-IN" sz="2800" i="1" dirty="0" smtClean="0">
                <a:solidFill>
                  <a:schemeClr val="accent3">
                    <a:lumMod val="75000"/>
                  </a:schemeClr>
                </a:solidFill>
              </a:rPr>
              <a:t>…</a:t>
            </a:r>
            <a:endParaRPr lang="en-US" sz="28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40" y="3154680"/>
            <a:ext cx="1319472" cy="1319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712" y="3289430"/>
            <a:ext cx="1111388" cy="1111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100" y="3360530"/>
            <a:ext cx="994767" cy="9077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906" y="1760220"/>
            <a:ext cx="6724357" cy="37801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199" y="5269230"/>
            <a:ext cx="102226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 smtClean="0">
                <a:solidFill>
                  <a:schemeClr val="accent3">
                    <a:lumMod val="75000"/>
                  </a:schemeClr>
                </a:solidFill>
              </a:rPr>
              <a:t>What now?</a:t>
            </a:r>
            <a:endParaRPr lang="en-US" sz="4400" i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7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Haven </a:t>
            </a:r>
            <a:r>
              <a:rPr lang="en-US" sz="2400" dirty="0" smtClean="0"/>
              <a:t>- Thanks Microsoft.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Unmodified legacy applications</a:t>
            </a:r>
          </a:p>
          <a:p>
            <a:endParaRPr lang="en-US" dirty="0"/>
          </a:p>
          <a:p>
            <a:r>
              <a:rPr lang="en-US" dirty="0" smtClean="0"/>
              <a:t>Shielded execution</a:t>
            </a:r>
          </a:p>
          <a:p>
            <a:pPr lvl="1"/>
            <a:r>
              <a:rPr lang="en-US" dirty="0" smtClean="0"/>
              <a:t>Confidentiality</a:t>
            </a:r>
          </a:p>
          <a:p>
            <a:pPr lvl="1"/>
            <a:r>
              <a:rPr lang="en-US" dirty="0" smtClean="0"/>
              <a:t>Integrity</a:t>
            </a:r>
          </a:p>
          <a:p>
            <a:pPr lvl="1"/>
            <a:endParaRPr lang="en-US" dirty="0"/>
          </a:p>
          <a:p>
            <a:r>
              <a:rPr lang="en-US" dirty="0" smtClean="0"/>
              <a:t>Leverages Intel SGX</a:t>
            </a:r>
          </a:p>
          <a:p>
            <a:pPr lvl="1"/>
            <a:r>
              <a:rPr lang="en-US" dirty="0" smtClean="0"/>
              <a:t>Provides feedback.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39" y="1342800"/>
            <a:ext cx="5254395" cy="5254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19" y="2797797"/>
            <a:ext cx="3176833" cy="1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8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	Intel Software Guard Extension (SGX)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67804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Enclaves</a:t>
            </a:r>
          </a:p>
          <a:p>
            <a:pPr lvl="1"/>
            <a:r>
              <a:rPr lang="en-US" dirty="0" smtClean="0"/>
              <a:t>Encrypted portion of </a:t>
            </a:r>
            <a:r>
              <a:rPr lang="en-US" dirty="0" smtClean="0"/>
              <a:t>address space.</a:t>
            </a:r>
          </a:p>
          <a:p>
            <a:pPr lvl="1"/>
            <a:r>
              <a:rPr lang="en-US" dirty="0" smtClean="0"/>
              <a:t>Protected against modification…</a:t>
            </a:r>
          </a:p>
          <a:p>
            <a:pPr lvl="1"/>
            <a:r>
              <a:rPr lang="en-US" dirty="0" smtClean="0"/>
              <a:t>… even from privileged code!</a:t>
            </a:r>
          </a:p>
          <a:p>
            <a:pPr lvl="1"/>
            <a:endParaRPr lang="en-US" dirty="0"/>
          </a:p>
          <a:p>
            <a:r>
              <a:rPr lang="en-US" dirty="0" smtClean="0"/>
              <a:t>CPU in enclave mode</a:t>
            </a:r>
          </a:p>
          <a:p>
            <a:pPr lvl="1"/>
            <a:r>
              <a:rPr lang="en-US" dirty="0" smtClean="0"/>
              <a:t>EPC.</a:t>
            </a:r>
          </a:p>
          <a:p>
            <a:pPr lvl="1"/>
            <a:r>
              <a:rPr lang="en-US" dirty="0" smtClean="0"/>
              <a:t>Encrypted traffic to DRAM.</a:t>
            </a:r>
          </a:p>
          <a:p>
            <a:endParaRPr lang="en-US" dirty="0"/>
          </a:p>
          <a:p>
            <a:r>
              <a:rPr lang="en-US" dirty="0" smtClean="0"/>
              <a:t>Attestation mechanism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App must know about </a:t>
            </a:r>
            <a:r>
              <a:rPr lang="en-US" dirty="0" smtClean="0">
                <a:solidFill>
                  <a:schemeClr val="accent2"/>
                </a:solidFill>
              </a:rPr>
              <a:t>SGX.</a:t>
            </a:r>
            <a:endParaRPr lang="en-US" dirty="0" smtClean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2"/>
                </a:solidFill>
              </a:rPr>
              <a:t>Before loading nothing is </a:t>
            </a:r>
            <a:r>
              <a:rPr lang="en-US" dirty="0" smtClean="0">
                <a:solidFill>
                  <a:schemeClr val="accent2"/>
                </a:solidFill>
              </a:rPr>
              <a:t>safe.</a:t>
            </a:r>
            <a:endParaRPr lang="en-US" dirty="0" smtClean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2"/>
                </a:solidFill>
              </a:rPr>
              <a:t>Iago </a:t>
            </a:r>
            <a:r>
              <a:rPr lang="en-US" dirty="0" smtClean="0">
                <a:solidFill>
                  <a:schemeClr val="accent2"/>
                </a:solidFill>
              </a:rPr>
              <a:t>attacks.</a:t>
            </a:r>
            <a:endParaRPr lang="en-US" dirty="0" smtClean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 err="1" smtClean="0">
                <a:solidFill>
                  <a:schemeClr val="accent2"/>
                </a:solidFill>
              </a:rPr>
              <a:t>DoS</a:t>
            </a:r>
            <a:r>
              <a:rPr lang="en-US" dirty="0" smtClean="0">
                <a:solidFill>
                  <a:schemeClr val="accent2"/>
                </a:solidFill>
              </a:rPr>
              <a:t>.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8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Haven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Separation of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“policies &amp; mechanisms”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is responsible for physical resources.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is responsible for virtual resources.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Restrict interactions between host and guest.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Defend against malicious host EVERYWHERE.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Haven in Practice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663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Drawbridge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Fully verifiable by application!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Shield module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Kernel primitives.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Validates host services.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First thing loaded.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Untrusted runtime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Forwards calls.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Bootstrap.</a:t>
            </a:r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641" y="2063273"/>
            <a:ext cx="48011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Haven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2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Haven Discussion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Separation between H&amp;G.</a:t>
            </a:r>
          </a:p>
          <a:p>
            <a:endParaRPr lang="en-US" dirty="0"/>
          </a:p>
          <a:p>
            <a:r>
              <a:rPr lang="en-US" dirty="0" smtClean="0"/>
              <a:t>Legacy applications.</a:t>
            </a:r>
          </a:p>
          <a:p>
            <a:endParaRPr lang="en-US" dirty="0"/>
          </a:p>
          <a:p>
            <a:r>
              <a:rPr lang="en-US" dirty="0" smtClean="0"/>
              <a:t>Attestation.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Less good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Performance penalty  ~ 2X.</a:t>
            </a:r>
          </a:p>
          <a:p>
            <a:pPr lvl="1"/>
            <a:r>
              <a:rPr lang="en-US" dirty="0" smtClean="0"/>
              <a:t>Enclave crossings.</a:t>
            </a:r>
          </a:p>
          <a:p>
            <a:pPr lvl="1"/>
            <a:r>
              <a:rPr lang="en-US" dirty="0" smtClean="0"/>
              <a:t>Dynamic memory allocation.</a:t>
            </a:r>
          </a:p>
          <a:p>
            <a:pPr lvl="1"/>
            <a:r>
              <a:rPr lang="en-US" dirty="0" smtClean="0"/>
              <a:t>EPC.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Should re-evaluate on hardware.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13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349693"/>
            <a:ext cx="5157787" cy="823912"/>
          </a:xfrm>
        </p:spPr>
        <p:txBody>
          <a:bodyPr/>
          <a:lstStyle/>
          <a:p>
            <a:r>
              <a:rPr lang="en-US" dirty="0" err="1" smtClean="0"/>
              <a:t>Exokernel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9788" y="2173605"/>
            <a:ext cx="5157787" cy="3684588"/>
          </a:xfrm>
        </p:spPr>
        <p:txBody>
          <a:bodyPr/>
          <a:lstStyle/>
          <a:p>
            <a:r>
              <a:rPr lang="en-US" dirty="0" smtClean="0"/>
              <a:t>Share design principles.</a:t>
            </a:r>
          </a:p>
          <a:p>
            <a:endParaRPr lang="en-US" dirty="0" smtClean="0"/>
          </a:p>
          <a:p>
            <a:r>
              <a:rPr lang="en-US" dirty="0" smtClean="0"/>
              <a:t>Cleaner separation H&amp;G.</a:t>
            </a:r>
          </a:p>
          <a:p>
            <a:endParaRPr lang="en-US" dirty="0"/>
          </a:p>
          <a:p>
            <a:r>
              <a:rPr lang="en-US" dirty="0" smtClean="0"/>
              <a:t>Revocation mechanism.</a:t>
            </a:r>
          </a:p>
          <a:p>
            <a:pPr lvl="1"/>
            <a:r>
              <a:rPr lang="en-US" dirty="0" smtClean="0"/>
              <a:t>Scarce enclave pages!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72200" y="1349693"/>
            <a:ext cx="5183188" cy="823912"/>
          </a:xfrm>
        </p:spPr>
        <p:txBody>
          <a:bodyPr/>
          <a:lstStyle/>
          <a:p>
            <a:r>
              <a:rPr lang="en-US" dirty="0" err="1" smtClean="0"/>
              <a:t>Unikernel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72200" y="2173605"/>
            <a:ext cx="5183188" cy="3684588"/>
          </a:xfrm>
        </p:spPr>
        <p:txBody>
          <a:bodyPr/>
          <a:lstStyle/>
          <a:p>
            <a:r>
              <a:rPr lang="en-US" dirty="0" smtClean="0"/>
              <a:t>Seal memory mappings.</a:t>
            </a:r>
          </a:p>
          <a:p>
            <a:pPr lvl="1"/>
            <a:r>
              <a:rPr lang="en-US" dirty="0" smtClean="0"/>
              <a:t>No need for dynamic </a:t>
            </a:r>
            <a:r>
              <a:rPr lang="en-US" dirty="0" err="1" smtClean="0"/>
              <a:t>alloc</a:t>
            </a:r>
            <a:r>
              <a:rPr lang="en-US" dirty="0" smtClean="0"/>
              <a:t>.</a:t>
            </a:r>
          </a:p>
          <a:p>
            <a:r>
              <a:rPr lang="en-US" dirty="0" smtClean="0"/>
              <a:t>Small size.</a:t>
            </a:r>
          </a:p>
          <a:p>
            <a:pPr lvl="1"/>
            <a:r>
              <a:rPr lang="en-US" dirty="0" smtClean="0"/>
              <a:t>Less enclave pages for </a:t>
            </a:r>
            <a:r>
              <a:rPr lang="en-US" dirty="0" err="1" smtClean="0"/>
              <a:t>code&amp;data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9789" y="5583873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Both allow application-specific implementation of system abstractions!</a:t>
            </a:r>
            <a:endParaRPr lang="en-US" sz="2800" i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10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/>
          <p:cNvCxnSpPr/>
          <p:nvPr/>
        </p:nvCxnSpPr>
        <p:spPr>
          <a:xfrm>
            <a:off x="5633365" y="2545356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175873" y="2544290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317" y="3320540"/>
            <a:ext cx="661753" cy="66014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089" y="1984915"/>
            <a:ext cx="900260" cy="66919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549" y="1976705"/>
            <a:ext cx="952107" cy="95210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95" y="2010820"/>
            <a:ext cx="951067" cy="9510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A (biased) Timeline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535812" y="3186722"/>
            <a:ext cx="8154185" cy="181"/>
          </a:xfrm>
          <a:prstGeom prst="straightConnector1">
            <a:avLst/>
          </a:prstGeom>
          <a:ln w="698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556951"/>
            <a:ext cx="2716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accent3"/>
                </a:solidFill>
              </a:rPr>
              <a:t>Computer World: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069492"/>
            <a:ext cx="2544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OS abstractions:</a:t>
            </a:r>
            <a:endParaRPr lang="en-US" sz="2800" dirty="0">
              <a:solidFill>
                <a:schemeClr val="accent3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550369" y="2471906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534855" y="5903212"/>
            <a:ext cx="8154185" cy="181"/>
          </a:xfrm>
          <a:prstGeom prst="straightConnector1">
            <a:avLst/>
          </a:prstGeom>
          <a:ln w="698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25173" y="2531590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98002" y="6162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3"/>
                </a:solidFill>
              </a:rPr>
              <a:t>68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0491">
            <a:off x="2144402" y="2447843"/>
            <a:ext cx="800691" cy="37275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4646500" y="2554328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11161" y="6162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77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9216">
            <a:off x="3651186" y="2341733"/>
            <a:ext cx="424939" cy="46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37148" y="6162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81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61" y="2445709"/>
            <a:ext cx="429318" cy="429318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5188865" y="2545356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79513" y="61613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85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9127">
            <a:off x="4937708" y="2501560"/>
            <a:ext cx="436972" cy="301719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928894" y="2528072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719542" y="61441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91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0815">
            <a:off x="6469035" y="2305407"/>
            <a:ext cx="428991" cy="50556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7586415" y="2529641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5917" y="6135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3"/>
                </a:solidFill>
              </a:rPr>
              <a:t>95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5549">
            <a:off x="6813901" y="2400816"/>
            <a:ext cx="496421" cy="49642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7499">
            <a:off x="8116728" y="2179176"/>
            <a:ext cx="1188563" cy="118856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5278">
            <a:off x="7159978" y="2113034"/>
            <a:ext cx="788513" cy="78851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1322">
            <a:off x="7534920" y="2463052"/>
            <a:ext cx="688948" cy="6889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4393">
            <a:off x="8899230" y="1553689"/>
            <a:ext cx="1531593" cy="153159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917">
            <a:off x="7857221" y="1955560"/>
            <a:ext cx="638387" cy="63838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08" y="2984024"/>
            <a:ext cx="754410" cy="46144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373" y="2660355"/>
            <a:ext cx="1210071" cy="27835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024" y="2986230"/>
            <a:ext cx="614291" cy="61429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1004">
            <a:off x="8925967" y="3378320"/>
            <a:ext cx="514378" cy="61204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1650415" y="2491541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1294566" y="61353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2050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4403">
            <a:off x="7867426" y="3465980"/>
            <a:ext cx="1154041" cy="39006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3" y="3090876"/>
            <a:ext cx="938693" cy="40961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117" y="3140260"/>
            <a:ext cx="1215479" cy="23094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961861" y="61750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3"/>
                </a:solidFill>
              </a:rPr>
              <a:t>70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92" y="4758089"/>
            <a:ext cx="1080373" cy="1080373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424013" y="61679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88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979513" y="4982330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POSIX</a:t>
            </a:r>
            <a:endParaRPr lang="en-US" sz="32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0916605" y="282926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 smtClean="0">
                <a:solidFill>
                  <a:schemeClr val="accent3"/>
                </a:solidFill>
              </a:rPr>
              <a:t>…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61434" y="556378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 smtClean="0">
                <a:solidFill>
                  <a:schemeClr val="accent3"/>
                </a:solidFill>
              </a:rPr>
              <a:t>…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 rot="19520442">
            <a:off x="10650113" y="4911171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My Graduation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562" y="4795837"/>
            <a:ext cx="1840745" cy="184074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681" y="4275512"/>
            <a:ext cx="981512" cy="98151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838" y="2938710"/>
            <a:ext cx="471013" cy="47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Apps &amp; OS: A Divorce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2345"/>
          </a:xfrm>
        </p:spPr>
        <p:txBody>
          <a:bodyPr>
            <a:normAutofit/>
          </a:bodyPr>
          <a:lstStyle/>
          <a:p>
            <a:r>
              <a:rPr lang="en-US" dirty="0" smtClean="0"/>
              <a:t>Non-flexible abstractions</a:t>
            </a:r>
          </a:p>
          <a:p>
            <a:pPr lvl="1"/>
            <a:r>
              <a:rPr lang="en-US" dirty="0" smtClean="0"/>
              <a:t>Frameworks.</a:t>
            </a:r>
          </a:p>
          <a:p>
            <a:pPr lvl="1"/>
            <a:r>
              <a:rPr lang="en-US" dirty="0" smtClean="0"/>
              <a:t>User-level (re-)implementations.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Non-satisfactory performances</a:t>
            </a:r>
          </a:p>
          <a:p>
            <a:pPr lvl="1"/>
            <a:r>
              <a:rPr lang="en-US" dirty="0" smtClean="0"/>
              <a:t>Kernel bypasses.</a:t>
            </a:r>
          </a:p>
          <a:p>
            <a:pPr lvl="1"/>
            <a:endParaRPr lang="en-US" dirty="0"/>
          </a:p>
          <a:p>
            <a:r>
              <a:rPr lang="en-US" dirty="0" smtClean="0"/>
              <a:t>Security model evolved</a:t>
            </a:r>
          </a:p>
          <a:p>
            <a:pPr lvl="1"/>
            <a:r>
              <a:rPr lang="en-US" i="1" dirty="0"/>
              <a:t>“Pirates are back</a:t>
            </a:r>
            <a:r>
              <a:rPr lang="en-US" i="1" dirty="0" smtClean="0"/>
              <a:t>!”</a:t>
            </a:r>
          </a:p>
          <a:p>
            <a:pPr lvl="1"/>
            <a:r>
              <a:rPr lang="en-US" i="1" dirty="0" smtClean="0"/>
              <a:t>“Don’t trust the Cloud</a:t>
            </a:r>
            <a:r>
              <a:rPr lang="mr-IN" i="1" dirty="0" smtClean="0"/>
              <a:t>…</a:t>
            </a:r>
            <a:r>
              <a:rPr lang="fr-CH" i="1" dirty="0" smtClean="0"/>
              <a:t> or ANYTHING</a:t>
            </a:r>
            <a:r>
              <a:rPr lang="en-US" i="1" dirty="0" smtClean="0"/>
              <a:t>!”</a:t>
            </a:r>
          </a:p>
          <a:p>
            <a:pPr lvl="1"/>
            <a:r>
              <a:rPr lang="en-US" i="1" dirty="0" smtClean="0"/>
              <a:t>“You’re worth less than the data you produce.”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360" y="314198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8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Desired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i="1" dirty="0" smtClean="0"/>
              <a:t>What do we really want from a modern kernel?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i="1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Performance for heterogeneous applications.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Ease of deployment, e.g., for Cloud platforms.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Support modern security model, e.g., bi-directional isolation.</a:t>
            </a:r>
          </a:p>
        </p:txBody>
      </p:sp>
    </p:spTree>
    <p:extLst>
      <p:ext uri="{BB962C8B-B14F-4D97-AF65-F5344CB8AC3E}">
        <p14:creationId xmlns:p14="http://schemas.microsoft.com/office/powerpoint/2010/main" val="196395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How can we achieve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948939"/>
            <a:ext cx="5181600" cy="322802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Performance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Deployment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948939"/>
            <a:ext cx="5181600" cy="3228024"/>
          </a:xfrm>
        </p:spPr>
        <p:txBody>
          <a:bodyPr/>
          <a:lstStyle/>
          <a:p>
            <a:r>
              <a:rPr lang="en-US" dirty="0" err="1" smtClean="0"/>
              <a:t>Exokernel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Unikernel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Haven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7260" y="1520190"/>
            <a:ext cx="10416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solidFill>
                  <a:schemeClr val="accent3">
                    <a:lumMod val="75000"/>
                  </a:schemeClr>
                </a:solidFill>
              </a:rPr>
              <a:t>Claim: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All three requirements can be satisfied with a common set of design principles!</a:t>
            </a: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39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Exokernel</a:t>
            </a:r>
            <a:r>
              <a:rPr lang="en-US" dirty="0" smtClean="0"/>
              <a:t> &amp; Performance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i="1" dirty="0" smtClean="0"/>
              <a:t>End-to-End, Separation of protection &amp; management</a:t>
            </a:r>
          </a:p>
          <a:p>
            <a:pPr algn="ctr"/>
            <a:r>
              <a:rPr lang="en-US" i="1" dirty="0" smtClean="0"/>
              <a:t>Separation of policies &amp; mechanisms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9838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00" y="3509804"/>
            <a:ext cx="3765550" cy="2824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54" y="5379628"/>
            <a:ext cx="5120642" cy="1280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Problem</a:t>
            </a:r>
            <a:r>
              <a:rPr lang="en-US" dirty="0" smtClean="0"/>
              <a:t>: </a:t>
            </a:r>
            <a:r>
              <a:rPr lang="en-US" i="1" dirty="0" smtClean="0"/>
              <a:t>No single, fixed, implementation for high-level abstractions can provide best performance for ALL applications.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u="sng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So, what can we do now?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Answer</a:t>
            </a:r>
            <a:r>
              <a:rPr lang="en-US" dirty="0" smtClean="0"/>
              <a:t>: Surrender! Just don’t try to do it!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77365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Exokernel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49693"/>
            <a:ext cx="5157787" cy="823912"/>
          </a:xfrm>
        </p:spPr>
        <p:txBody>
          <a:bodyPr/>
          <a:lstStyle/>
          <a:p>
            <a:r>
              <a:rPr lang="en-US" dirty="0" smtClean="0"/>
              <a:t>Principle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73605"/>
            <a:ext cx="5157787" cy="3895725"/>
          </a:xfrm>
        </p:spPr>
        <p:txBody>
          <a:bodyPr>
            <a:normAutofit/>
          </a:bodyPr>
          <a:lstStyle/>
          <a:p>
            <a:r>
              <a:rPr lang="en-US" dirty="0" smtClean="0"/>
              <a:t>End-to-End</a:t>
            </a:r>
          </a:p>
          <a:p>
            <a:endParaRPr lang="en-US" dirty="0" smtClean="0"/>
          </a:p>
          <a:p>
            <a:r>
              <a:rPr lang="en-US" dirty="0" smtClean="0"/>
              <a:t>Sep. protection &amp; management</a:t>
            </a:r>
          </a:p>
          <a:p>
            <a:endParaRPr lang="en-US" dirty="0"/>
          </a:p>
          <a:p>
            <a:r>
              <a:rPr lang="en-US" dirty="0" smtClean="0"/>
              <a:t>Avoid management</a:t>
            </a:r>
          </a:p>
          <a:p>
            <a:endParaRPr lang="en-US" dirty="0"/>
          </a:p>
          <a:p>
            <a:r>
              <a:rPr lang="en-US" dirty="0" smtClean="0"/>
              <a:t>Sep. policies &amp; mechanisms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49693"/>
            <a:ext cx="5183188" cy="823912"/>
          </a:xfrm>
        </p:spPr>
        <p:txBody>
          <a:bodyPr/>
          <a:lstStyle/>
          <a:p>
            <a:r>
              <a:rPr lang="en-US" dirty="0" smtClean="0"/>
              <a:t>Translates to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73605"/>
            <a:ext cx="5852160" cy="3632835"/>
          </a:xfrm>
        </p:spPr>
        <p:txBody>
          <a:bodyPr/>
          <a:lstStyle/>
          <a:p>
            <a:r>
              <a:rPr lang="en-US" dirty="0" smtClean="0"/>
              <a:t>App-level physical resource </a:t>
            </a:r>
            <a:r>
              <a:rPr lang="en-US" dirty="0" err="1" smtClean="0"/>
              <a:t>mgmt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Securely expose all hardware</a:t>
            </a:r>
          </a:p>
          <a:p>
            <a:endParaRPr lang="en-US" dirty="0" smtClean="0"/>
          </a:p>
          <a:p>
            <a:r>
              <a:rPr lang="en-US" dirty="0" smtClean="0"/>
              <a:t>Use physical names</a:t>
            </a:r>
          </a:p>
          <a:p>
            <a:endParaRPr lang="en-US" dirty="0"/>
          </a:p>
          <a:p>
            <a:r>
              <a:rPr lang="en-US" dirty="0" smtClean="0"/>
              <a:t>Secure bindings mechanisms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1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970</TotalTime>
  <Words>758</Words>
  <Application>Microsoft Macintosh PowerPoint</Application>
  <PresentationFormat>Widescreen</PresentationFormat>
  <Paragraphs>263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Calibri Light</vt:lpstr>
      <vt:lpstr>Mangal</vt:lpstr>
      <vt:lpstr>Arial</vt:lpstr>
      <vt:lpstr>Office Theme</vt:lpstr>
      <vt:lpstr>OS Design When the OS Cannot Be Trusted</vt:lpstr>
      <vt:lpstr> Outline</vt:lpstr>
      <vt:lpstr> A (biased) Timeline</vt:lpstr>
      <vt:lpstr> Apps &amp; OS: A Divorce</vt:lpstr>
      <vt:lpstr> Desired Features</vt:lpstr>
      <vt:lpstr> How can we achieve this?</vt:lpstr>
      <vt:lpstr>Exokernel &amp; Performance</vt:lpstr>
      <vt:lpstr> Motivation</vt:lpstr>
      <vt:lpstr> Exokernel Design</vt:lpstr>
      <vt:lpstr> Exokernel Architecture</vt:lpstr>
      <vt:lpstr> Exokernel Mechanisms</vt:lpstr>
      <vt:lpstr> Exokernel Discussion</vt:lpstr>
      <vt:lpstr>Unikernels &amp; The Cloud</vt:lpstr>
      <vt:lpstr> Motivation</vt:lpstr>
      <vt:lpstr> Unikernel Design</vt:lpstr>
      <vt:lpstr> Unikernels</vt:lpstr>
      <vt:lpstr> Unikernel Discussion</vt:lpstr>
      <vt:lpstr> Haven &amp; Security</vt:lpstr>
      <vt:lpstr> Motivation…</vt:lpstr>
      <vt:lpstr> …De-motivation</vt:lpstr>
      <vt:lpstr> Haven - Thanks Microsoft.</vt:lpstr>
      <vt:lpstr> Intel Software Guard Extension (SGX)</vt:lpstr>
      <vt:lpstr> Haven Design</vt:lpstr>
      <vt:lpstr> Haven in Practice </vt:lpstr>
      <vt:lpstr> Haven Discussion</vt:lpstr>
      <vt:lpstr> Haven Discussion</vt:lpstr>
      <vt:lpstr> Comparisons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411</cp:revision>
  <dcterms:created xsi:type="dcterms:W3CDTF">2017-06-16T08:24:22Z</dcterms:created>
  <dcterms:modified xsi:type="dcterms:W3CDTF">2017-06-22T19:01:26Z</dcterms:modified>
</cp:coreProperties>
</file>